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9" r:id="rId8"/>
    <p:sldId id="262" r:id="rId9"/>
    <p:sldId id="266" r:id="rId10"/>
    <p:sldId id="265" r:id="rId11"/>
    <p:sldId id="263" r:id="rId12"/>
    <p:sldId id="264" r:id="rId13"/>
    <p:sldId id="267" r:id="rId14"/>
    <p:sldId id="268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5" d="100"/>
          <a:sy n="75" d="100"/>
        </p:scale>
        <p:origin x="1014" y="6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1EECA-BD85-41E2-972D-2A2891828497}" type="datetimeFigureOut">
              <a:rPr lang="ru-RU" smtClean="0"/>
              <a:t>26.08.2020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DB9A8-4C97-4D28-910C-24B4E43BC9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65706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1EECA-BD85-41E2-972D-2A2891828497}" type="datetimeFigureOut">
              <a:rPr lang="ru-RU" smtClean="0"/>
              <a:t>26.08.2020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DB9A8-4C97-4D28-910C-24B4E43BC9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46307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1EECA-BD85-41E2-972D-2A2891828497}" type="datetimeFigureOut">
              <a:rPr lang="ru-RU" smtClean="0"/>
              <a:t>26.08.2020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DB9A8-4C97-4D28-910C-24B4E43BC9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08716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1EECA-BD85-41E2-972D-2A2891828497}" type="datetimeFigureOut">
              <a:rPr lang="ru-RU" smtClean="0"/>
              <a:t>26.08.2020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DB9A8-4C97-4D28-910C-24B4E43BC9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58212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1EECA-BD85-41E2-972D-2A2891828497}" type="datetimeFigureOut">
              <a:rPr lang="ru-RU" smtClean="0"/>
              <a:t>26.08.2020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DB9A8-4C97-4D28-910C-24B4E43BC9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53165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1EECA-BD85-41E2-972D-2A2891828497}" type="datetimeFigureOut">
              <a:rPr lang="ru-RU" smtClean="0"/>
              <a:t>26.08.2020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DB9A8-4C97-4D28-910C-24B4E43BC9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76302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1EECA-BD85-41E2-972D-2A2891828497}" type="datetimeFigureOut">
              <a:rPr lang="ru-RU" smtClean="0"/>
              <a:t>26.08.2020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DB9A8-4C97-4D28-910C-24B4E43BC9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19391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1EECA-BD85-41E2-972D-2A2891828497}" type="datetimeFigureOut">
              <a:rPr lang="ru-RU" smtClean="0"/>
              <a:t>26.08.2020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DB9A8-4C97-4D28-910C-24B4E43BC9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90135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1EECA-BD85-41E2-972D-2A2891828497}" type="datetimeFigureOut">
              <a:rPr lang="ru-RU" smtClean="0"/>
              <a:t>26.08.2020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DB9A8-4C97-4D28-910C-24B4E43BC9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81772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1EECA-BD85-41E2-972D-2A2891828497}" type="datetimeFigureOut">
              <a:rPr lang="ru-RU" smtClean="0"/>
              <a:t>26.08.2020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DB9A8-4C97-4D28-910C-24B4E43BC9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96788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1EECA-BD85-41E2-972D-2A2891828497}" type="datetimeFigureOut">
              <a:rPr lang="ru-RU" smtClean="0"/>
              <a:t>26.08.2020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DB9A8-4C97-4D28-910C-24B4E43BC9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05248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11EECA-BD85-41E2-972D-2A2891828497}" type="datetimeFigureOut">
              <a:rPr lang="ru-RU" smtClean="0"/>
              <a:t>26.08.2020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EDB9A8-4C97-4D28-910C-24B4E43BC9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9590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94145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966426" y="89794"/>
            <a:ext cx="6286501" cy="454474"/>
          </a:xfrm>
        </p:spPr>
        <p:txBody>
          <a:bodyPr>
            <a:normAutofit fontScale="90000"/>
          </a:bodyPr>
          <a:lstStyle/>
          <a:p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Августовская конференция работников образования</a:t>
            </a:r>
            <a:endParaRPr lang="ru-RU" sz="24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79340" y="1500991"/>
            <a:ext cx="6286501" cy="1051783"/>
          </a:xfrm>
        </p:spPr>
        <p:txBody>
          <a:bodyPr>
            <a:normAutofit fontScale="47500" lnSpcReduction="20000"/>
          </a:bodyPr>
          <a:lstStyle/>
          <a:p>
            <a:r>
              <a:rPr lang="ru-RU" sz="5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Достижение стратегических целей развития образования: задачи, механизмы, направления изменений</a:t>
            </a:r>
            <a:endParaRPr lang="ru-RU" sz="5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03437" y="6124834"/>
            <a:ext cx="12932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Северск, 2020 г. </a:t>
            </a:r>
            <a:endParaRPr lang="ru-RU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8913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24000" y="-11418"/>
            <a:ext cx="12191999" cy="6869418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36617" y="435428"/>
            <a:ext cx="9144000" cy="1054146"/>
          </a:xfrm>
        </p:spPr>
        <p:txBody>
          <a:bodyPr>
            <a:normAutofit fontScale="90000"/>
          </a:bodyPr>
          <a:lstStyle/>
          <a:p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Августовская конференция работников образования                            ЗАТО Северск «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Достижение стратегических целей развития образования: задачи, механизмы, направления изменений»</a:t>
            </a:r>
            <a:endParaRPr lang="ru-RU" sz="24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36617" y="1489575"/>
            <a:ext cx="8700638" cy="929167"/>
          </a:xfrm>
        </p:spPr>
        <p:txBody>
          <a:bodyPr>
            <a:normAutofit fontScale="55000" lnSpcReduction="20000"/>
          </a:bodyPr>
          <a:lstStyle/>
          <a:p>
            <a:r>
              <a:rPr lang="ru-RU" altLang="ru-RU" sz="5400" b="1" i="1" dirty="0">
                <a:solidFill>
                  <a:srgbClr val="002060"/>
                </a:solidFill>
              </a:rPr>
              <a:t>Мониторинг</a:t>
            </a:r>
          </a:p>
          <a:p>
            <a:r>
              <a:rPr lang="ru-RU" altLang="ru-RU" sz="5400" b="1" i="1" dirty="0">
                <a:solidFill>
                  <a:srgbClr val="002060"/>
                </a:solidFill>
              </a:rPr>
              <a:t>(на 01.07.2020г.) </a:t>
            </a:r>
          </a:p>
          <a:p>
            <a:endParaRPr lang="ru-RU" altLang="ru-RU" sz="5400" dirty="0">
              <a:solidFill>
                <a:srgbClr val="002060"/>
              </a:solidFill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3855623"/>
              </p:ext>
            </p:extLst>
          </p:nvPr>
        </p:nvGraphicFramePr>
        <p:xfrm>
          <a:off x="-1333880" y="2553077"/>
          <a:ext cx="8772810" cy="43049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86405"/>
                <a:gridCol w="4386405"/>
              </a:tblGrid>
              <a:tr h="1127778">
                <a:tc>
                  <a:txBody>
                    <a:bodyPr/>
                    <a:lstStyle/>
                    <a:p>
                      <a:r>
                        <a:rPr lang="ru-RU" dirty="0" smtClean="0"/>
                        <a:t>МОУ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Количество обучающихся, проходивших обучение по программам</a:t>
                      </a:r>
                      <a:r>
                        <a:rPr lang="ru-RU" baseline="0" dirty="0" smtClean="0"/>
                        <a:t> наставничества</a:t>
                      </a:r>
                      <a:endParaRPr lang="ru-RU" dirty="0"/>
                    </a:p>
                  </a:txBody>
                  <a:tcPr/>
                </a:tc>
              </a:tr>
              <a:tr h="635429">
                <a:tc>
                  <a:txBody>
                    <a:bodyPr/>
                    <a:lstStyle/>
                    <a:p>
                      <a:r>
                        <a:rPr lang="ru-RU" dirty="0" smtClean="0"/>
                        <a:t>СОШ № 78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165</a:t>
                      </a:r>
                      <a:endParaRPr lang="ru-RU" dirty="0"/>
                    </a:p>
                  </a:txBody>
                  <a:tcPr/>
                </a:tc>
              </a:tr>
              <a:tr h="635429">
                <a:tc>
                  <a:txBody>
                    <a:bodyPr/>
                    <a:lstStyle/>
                    <a:p>
                      <a:r>
                        <a:rPr lang="ru-RU" dirty="0" smtClean="0"/>
                        <a:t>СОШ № 80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101</a:t>
                      </a:r>
                      <a:endParaRPr lang="ru-RU" dirty="0"/>
                    </a:p>
                  </a:txBody>
                  <a:tcPr/>
                </a:tc>
              </a:tr>
              <a:tr h="635429">
                <a:tc>
                  <a:txBody>
                    <a:bodyPr/>
                    <a:lstStyle/>
                    <a:p>
                      <a:r>
                        <a:rPr lang="ru-RU" dirty="0" smtClean="0"/>
                        <a:t>СОШ № 84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105</a:t>
                      </a:r>
                      <a:endParaRPr lang="ru-RU" dirty="0"/>
                    </a:p>
                  </a:txBody>
                  <a:tcPr/>
                </a:tc>
              </a:tr>
              <a:tr h="635429">
                <a:tc>
                  <a:txBody>
                    <a:bodyPr/>
                    <a:lstStyle/>
                    <a:p>
                      <a:r>
                        <a:rPr lang="ru-RU" dirty="0" smtClean="0"/>
                        <a:t>СФМЛ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269</a:t>
                      </a:r>
                      <a:endParaRPr lang="ru-RU" dirty="0"/>
                    </a:p>
                  </a:txBody>
                  <a:tcPr/>
                </a:tc>
              </a:tr>
              <a:tr h="635429"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ВСЕГО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640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2797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24000" y="-47632"/>
            <a:ext cx="12191999" cy="6869418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36617" y="435428"/>
            <a:ext cx="9144000" cy="1054146"/>
          </a:xfrm>
        </p:spPr>
        <p:txBody>
          <a:bodyPr>
            <a:normAutofit fontScale="90000"/>
          </a:bodyPr>
          <a:lstStyle/>
          <a:p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Августовская конференция работников образования                            ЗАТО Северск «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Достижение стратегических целей развития образования: задачи, механизмы, направления изменений»</a:t>
            </a:r>
            <a:endParaRPr lang="ru-RU" sz="24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36617" y="1489575"/>
            <a:ext cx="8700638" cy="929167"/>
          </a:xfrm>
        </p:spPr>
        <p:txBody>
          <a:bodyPr>
            <a:normAutofit/>
          </a:bodyPr>
          <a:lstStyle/>
          <a:p>
            <a:r>
              <a:rPr lang="ru-RU" altLang="ru-RU" sz="5400" b="1" i="1" dirty="0">
                <a:solidFill>
                  <a:srgbClr val="002060"/>
                </a:solidFill>
              </a:rPr>
              <a:t>Модели наставничества</a:t>
            </a:r>
            <a:endParaRPr lang="ru-RU" altLang="ru-RU" sz="5400" dirty="0">
              <a:solidFill>
                <a:srgbClr val="00206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-1252396" y="2860101"/>
            <a:ext cx="619257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ru-RU" sz="2800" b="1" dirty="0">
                <a:solidFill>
                  <a:srgbClr val="002060"/>
                </a:solidFill>
              </a:rPr>
              <a:t> «</a:t>
            </a:r>
            <a:r>
              <a:rPr lang="ru-RU" sz="3200" b="1" dirty="0">
                <a:solidFill>
                  <a:srgbClr val="002060"/>
                </a:solidFill>
              </a:rPr>
              <a:t>Лидер» – «пассивный»;</a:t>
            </a:r>
            <a:endParaRPr lang="ru-RU" sz="3200" dirty="0">
              <a:solidFill>
                <a:srgbClr val="002060"/>
              </a:solidFill>
            </a:endParaRPr>
          </a:p>
          <a:p>
            <a:endParaRPr lang="ru-RU" sz="3200" dirty="0">
              <a:solidFill>
                <a:srgbClr val="00206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sz="3200" b="1" dirty="0">
                <a:solidFill>
                  <a:srgbClr val="002060"/>
                </a:solidFill>
              </a:rPr>
              <a:t> «Равный» – «равному»</a:t>
            </a:r>
            <a:endParaRPr lang="ru-RU" sz="3200" dirty="0">
              <a:solidFill>
                <a:srgbClr val="002060"/>
              </a:solidFill>
            </a:endParaRPr>
          </a:p>
          <a:p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6811" y="3830457"/>
            <a:ext cx="4251188" cy="29559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947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24000" y="-47632"/>
            <a:ext cx="12191999" cy="6869418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36617" y="435428"/>
            <a:ext cx="9144000" cy="1054146"/>
          </a:xfrm>
        </p:spPr>
        <p:txBody>
          <a:bodyPr>
            <a:normAutofit fontScale="90000"/>
          </a:bodyPr>
          <a:lstStyle/>
          <a:p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Августовская конференция работников образования                            ЗАТО Северск «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Достижение стратегических целей развития образования: задачи, механизмы, направления изменений»</a:t>
            </a:r>
            <a:endParaRPr lang="ru-RU" sz="24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36617" y="1489575"/>
            <a:ext cx="8700638" cy="929167"/>
          </a:xfrm>
        </p:spPr>
        <p:txBody>
          <a:bodyPr>
            <a:normAutofit/>
          </a:bodyPr>
          <a:lstStyle/>
          <a:p>
            <a:r>
              <a:rPr lang="ru-RU" altLang="ru-RU" sz="5400" b="1" i="1" dirty="0">
                <a:solidFill>
                  <a:srgbClr val="002060"/>
                </a:solidFill>
              </a:rPr>
              <a:t>Формы наставничества</a:t>
            </a:r>
            <a:endParaRPr lang="ru-RU" altLang="ru-RU" sz="5400" dirty="0">
              <a:solidFill>
                <a:srgbClr val="00206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-1252396" y="2349296"/>
            <a:ext cx="5948127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 err="1">
                <a:solidFill>
                  <a:srgbClr val="002060"/>
                </a:solidFill>
              </a:rPr>
              <a:t>Тьюторство</a:t>
            </a:r>
            <a:r>
              <a:rPr lang="ru-RU" sz="2800" dirty="0">
                <a:solidFill>
                  <a:srgbClr val="002060"/>
                </a:solidFill>
              </a:rPr>
              <a:t>;</a:t>
            </a:r>
            <a:endParaRPr lang="ru-RU" sz="2800" dirty="0">
              <a:solidFill>
                <a:srgbClr val="002060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>
                <a:solidFill>
                  <a:srgbClr val="002060"/>
                </a:solidFill>
              </a:rPr>
              <a:t>коллективное </a:t>
            </a:r>
            <a:r>
              <a:rPr lang="ru-RU" sz="2800" dirty="0">
                <a:solidFill>
                  <a:srgbClr val="002060"/>
                </a:solidFill>
              </a:rPr>
              <a:t>взаимодействие старших и младших школьников (содружество, </a:t>
            </a:r>
            <a:r>
              <a:rPr lang="ru-RU" sz="2800" dirty="0">
                <a:solidFill>
                  <a:srgbClr val="002060"/>
                </a:solidFill>
              </a:rPr>
              <a:t>шефство);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 err="1">
                <a:solidFill>
                  <a:srgbClr val="002060"/>
                </a:solidFill>
              </a:rPr>
              <a:t>волонтерство</a:t>
            </a:r>
            <a:r>
              <a:rPr lang="ru-RU" sz="2800" dirty="0">
                <a:solidFill>
                  <a:srgbClr val="002060"/>
                </a:solidFill>
              </a:rPr>
              <a:t>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>
                <a:solidFill>
                  <a:srgbClr val="002060"/>
                </a:solidFill>
              </a:rPr>
              <a:t>добровольчеств</a:t>
            </a:r>
            <a:r>
              <a:rPr lang="ru-RU" sz="2800" dirty="0"/>
              <a:t>о</a:t>
            </a:r>
            <a:r>
              <a:rPr lang="ru-RU" sz="2800" dirty="0"/>
              <a:t>.</a:t>
            </a:r>
          </a:p>
          <a:p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9114" y="3159659"/>
            <a:ext cx="4468886" cy="363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06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24000" y="-47632"/>
            <a:ext cx="12191999" cy="6869418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36617" y="435428"/>
            <a:ext cx="9144000" cy="1054146"/>
          </a:xfrm>
        </p:spPr>
        <p:txBody>
          <a:bodyPr>
            <a:normAutofit fontScale="90000"/>
          </a:bodyPr>
          <a:lstStyle/>
          <a:p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Августовская конференция работников образования                            ЗАТО Северск «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Достижение стратегических целей развития образования: задачи, механизмы, направления изменений»</a:t>
            </a:r>
            <a:endParaRPr lang="ru-RU" sz="24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36617" y="1489574"/>
            <a:ext cx="8900246" cy="1217412"/>
          </a:xfrm>
        </p:spPr>
        <p:txBody>
          <a:bodyPr>
            <a:normAutofit fontScale="77500" lnSpcReduction="20000"/>
          </a:bodyPr>
          <a:lstStyle/>
          <a:p>
            <a:r>
              <a:rPr lang="ru-RU" altLang="ru-RU" sz="5400" b="1" i="1" dirty="0">
                <a:solidFill>
                  <a:srgbClr val="002060"/>
                </a:solidFill>
              </a:rPr>
              <a:t>Следующий этап наставничества –</a:t>
            </a:r>
          </a:p>
          <a:p>
            <a:r>
              <a:rPr lang="ru-RU" altLang="ru-RU" sz="5400" b="1" i="1" dirty="0" err="1">
                <a:solidFill>
                  <a:srgbClr val="002060"/>
                </a:solidFill>
              </a:rPr>
              <a:t>м</a:t>
            </a:r>
            <a:r>
              <a:rPr lang="ru-RU" altLang="ru-RU" sz="5400" b="1" i="1" dirty="0" err="1">
                <a:solidFill>
                  <a:srgbClr val="002060"/>
                </a:solidFill>
              </a:rPr>
              <a:t>енторство</a:t>
            </a:r>
            <a:r>
              <a:rPr lang="ru-RU" altLang="ru-RU" sz="5400" b="1" i="1" dirty="0">
                <a:solidFill>
                  <a:srgbClr val="002060"/>
                </a:solidFill>
              </a:rPr>
              <a:t>.</a:t>
            </a:r>
            <a:endParaRPr lang="ru-RU" altLang="ru-RU" sz="5400" dirty="0">
              <a:solidFill>
                <a:srgbClr val="00206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-1189022" y="2706986"/>
            <a:ext cx="5948127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>
                <a:solidFill>
                  <a:srgbClr val="002060"/>
                </a:solidFill>
              </a:rPr>
              <a:t>Опытный человек-ментор, достигший в бизнесе больших успехов и обладающий исключительными знаниями в какой-то сфере, берет под свое «крыло» менее опытного «</a:t>
            </a:r>
            <a:r>
              <a:rPr lang="ru-RU" sz="2800" dirty="0" err="1">
                <a:solidFill>
                  <a:srgbClr val="002060"/>
                </a:solidFill>
              </a:rPr>
              <a:t>стартапера</a:t>
            </a:r>
            <a:r>
              <a:rPr lang="ru-RU" sz="2800" dirty="0">
                <a:solidFill>
                  <a:srgbClr val="002060"/>
                </a:solidFill>
              </a:rPr>
              <a:t>» и делится с ним опытом.</a:t>
            </a:r>
            <a:endParaRPr lang="ru-RU" sz="2800" dirty="0"/>
          </a:p>
          <a:p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9114" y="3159659"/>
            <a:ext cx="4468886" cy="363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3320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24000" y="-47632"/>
            <a:ext cx="12191999" cy="6869418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36617" y="435428"/>
            <a:ext cx="9144000" cy="1054146"/>
          </a:xfrm>
        </p:spPr>
        <p:txBody>
          <a:bodyPr>
            <a:normAutofit fontScale="90000"/>
          </a:bodyPr>
          <a:lstStyle/>
          <a:p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Августовская конференция работников образования                            ЗАТО Северск «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Достижение стратегических целей развития образования: задачи, механизмы, направления изменений»</a:t>
            </a:r>
            <a:endParaRPr lang="ru-RU" sz="24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1680" y="2766736"/>
            <a:ext cx="8700638" cy="929167"/>
          </a:xfrm>
        </p:spPr>
        <p:txBody>
          <a:bodyPr>
            <a:normAutofit/>
          </a:bodyPr>
          <a:lstStyle/>
          <a:p>
            <a:r>
              <a:rPr lang="ru-RU" altLang="ru-RU" sz="5400" b="1" i="1" dirty="0">
                <a:solidFill>
                  <a:srgbClr val="002060"/>
                </a:solidFill>
              </a:rPr>
              <a:t>Спасибо за внимание!</a:t>
            </a:r>
            <a:endParaRPr lang="ru-RU" altLang="ru-RU" sz="5400" dirty="0">
              <a:solidFill>
                <a:srgbClr val="002060"/>
              </a:solidFill>
            </a:endParaRPr>
          </a:p>
        </p:txBody>
      </p:sp>
      <p:pic>
        <p:nvPicPr>
          <p:cNvPr id="7" name="Picture 2" descr="Нацпроект «Образование»: как организовать наставничество в школе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24000" y="3811509"/>
            <a:ext cx="3109566" cy="30475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69283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24000" y="-11418"/>
            <a:ext cx="12191999" cy="6869418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36617" y="435428"/>
            <a:ext cx="9144000" cy="1054146"/>
          </a:xfrm>
        </p:spPr>
        <p:txBody>
          <a:bodyPr>
            <a:normAutofit fontScale="90000"/>
          </a:bodyPr>
          <a:lstStyle/>
          <a:p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Августовская конференция работников образования                            ЗАТО Северск «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Достижение стратегических целей развития образования: задачи, механизмы, направления изменений»</a:t>
            </a:r>
            <a:endParaRPr lang="ru-RU" sz="24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9668" y="2212385"/>
            <a:ext cx="9144000" cy="1410788"/>
          </a:xfrm>
        </p:spPr>
        <p:txBody>
          <a:bodyPr>
            <a:normAutofit fontScale="62500" lnSpcReduction="20000"/>
          </a:bodyPr>
          <a:lstStyle/>
          <a:p>
            <a:r>
              <a:rPr lang="ru-RU" sz="5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Круглый стол</a:t>
            </a:r>
          </a:p>
          <a:p>
            <a:r>
              <a:rPr lang="ru-RU" sz="5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«Наставничество как актуальная социальная компетенция детей и молодежи»</a:t>
            </a:r>
          </a:p>
          <a:p>
            <a:endParaRPr lang="ru-RU" sz="54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6125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24000" y="-11418"/>
            <a:ext cx="12191999" cy="6869418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36617" y="435428"/>
            <a:ext cx="9144000" cy="1054146"/>
          </a:xfrm>
        </p:spPr>
        <p:txBody>
          <a:bodyPr>
            <a:normAutofit fontScale="90000"/>
          </a:bodyPr>
          <a:lstStyle/>
          <a:p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Августовская конференция работников образования                            ЗАТО Северск «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Достижение стратегических целей развития образования: задачи, механизмы, направления изменений»</a:t>
            </a:r>
            <a:endParaRPr lang="ru-RU" sz="24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40190" y="1859299"/>
            <a:ext cx="8818333" cy="2377722"/>
          </a:xfrm>
        </p:spPr>
        <p:txBody>
          <a:bodyPr>
            <a:noAutofit/>
          </a:bodyPr>
          <a:lstStyle/>
          <a:p>
            <a:r>
              <a:rPr lang="ru-RU" sz="4000" b="1" dirty="0">
                <a:solidFill>
                  <a:srgbClr val="002060"/>
                </a:solidFill>
              </a:rPr>
              <a:t>Аналитический контент о ходе реализации целевой модели наставничества в образовательных организациях ЗАТО Северск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-519067" y="5051836"/>
            <a:ext cx="39201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Войтеховская Л.Ю., старший методист МАУ ЗАТО Северск «РЦО».</a:t>
            </a:r>
          </a:p>
        </p:txBody>
      </p:sp>
    </p:spTree>
    <p:extLst>
      <p:ext uri="{BB962C8B-B14F-4D97-AF65-F5344CB8AC3E}">
        <p14:creationId xmlns:p14="http://schemas.microsoft.com/office/powerpoint/2010/main" val="2679098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24000" y="-11418"/>
            <a:ext cx="12191999" cy="6869418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36617" y="435428"/>
            <a:ext cx="9144000" cy="1054146"/>
          </a:xfrm>
        </p:spPr>
        <p:txBody>
          <a:bodyPr>
            <a:normAutofit fontScale="90000"/>
          </a:bodyPr>
          <a:lstStyle/>
          <a:p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Августовская конференция работников образования                            ЗАТО Северск «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Достижение стратегических целей развития образования: задачи, механизмы, направления изменений»</a:t>
            </a:r>
            <a:endParaRPr lang="ru-RU" sz="24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0356" y="1828801"/>
            <a:ext cx="9153312" cy="1794373"/>
          </a:xfrm>
        </p:spPr>
        <p:txBody>
          <a:bodyPr>
            <a:normAutofit fontScale="77500" lnSpcReduction="20000"/>
          </a:bodyPr>
          <a:lstStyle/>
          <a:p>
            <a:r>
              <a:rPr lang="ru-RU" sz="5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Научиться жить, </a:t>
            </a:r>
          </a:p>
          <a:p>
            <a:r>
              <a:rPr lang="ru-RU" sz="5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научиться жить вместе, </a:t>
            </a:r>
          </a:p>
          <a:p>
            <a:r>
              <a:rPr lang="ru-RU" sz="5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научиться ответственности</a:t>
            </a:r>
            <a:endParaRPr lang="ru-RU" sz="54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2" descr="http://images.ua.prom.st/205478849_w200_h200_obuchenie_obucheni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23999" y="3820562"/>
            <a:ext cx="3726916" cy="3037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54982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24000" y="-11418"/>
            <a:ext cx="12191999" cy="6869418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36617" y="435428"/>
            <a:ext cx="9144000" cy="1054146"/>
          </a:xfrm>
        </p:spPr>
        <p:txBody>
          <a:bodyPr>
            <a:normAutofit fontScale="90000"/>
          </a:bodyPr>
          <a:lstStyle/>
          <a:p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Августовская конференция работников образования                            ЗАТО Северск «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Достижение стратегических целей развития образования: задачи, механизмы, направления изменений»</a:t>
            </a:r>
            <a:endParaRPr lang="ru-RU" sz="24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0356" y="1489575"/>
            <a:ext cx="9669101" cy="2620698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ru-RU" altLang="ru-RU" sz="5400" b="1" dirty="0">
                <a:solidFill>
                  <a:srgbClr val="002060"/>
                </a:solidFill>
              </a:rPr>
              <a:t>Задача педагога состоит в том, </a:t>
            </a:r>
            <a:endParaRPr lang="ru-RU" altLang="ru-RU" sz="5400" b="1" dirty="0">
              <a:solidFill>
                <a:srgbClr val="002060"/>
              </a:solidFill>
            </a:endParaRPr>
          </a:p>
          <a:p>
            <a:pPr algn="just"/>
            <a:r>
              <a:rPr lang="ru-RU" altLang="ru-RU" sz="5400" b="1" dirty="0">
                <a:solidFill>
                  <a:srgbClr val="002060"/>
                </a:solidFill>
              </a:rPr>
              <a:t>чтобы каждому ребенку дать </a:t>
            </a:r>
            <a:r>
              <a:rPr lang="ru-RU" altLang="ru-RU" sz="5400" b="1" dirty="0">
                <a:solidFill>
                  <a:srgbClr val="002060"/>
                </a:solidFill>
              </a:rPr>
              <a:t>возможность пережить радость </a:t>
            </a:r>
            <a:r>
              <a:rPr lang="ru-RU" altLang="ru-RU" sz="5400" b="1" dirty="0">
                <a:solidFill>
                  <a:srgbClr val="002060"/>
                </a:solidFill>
              </a:rPr>
              <a:t>достижения успеха, </a:t>
            </a:r>
            <a:r>
              <a:rPr lang="ru-RU" altLang="ru-RU" sz="5400" b="1" dirty="0">
                <a:solidFill>
                  <a:srgbClr val="002060"/>
                </a:solidFill>
              </a:rPr>
              <a:t>осознать свои возможности, </a:t>
            </a:r>
            <a:endParaRPr lang="ru-RU" altLang="ru-RU" sz="5400" b="1" dirty="0">
              <a:solidFill>
                <a:srgbClr val="002060"/>
              </a:solidFill>
            </a:endParaRPr>
          </a:p>
          <a:p>
            <a:pPr algn="just"/>
            <a:r>
              <a:rPr lang="ru-RU" altLang="ru-RU" sz="5400" b="1" dirty="0">
                <a:solidFill>
                  <a:srgbClr val="002060"/>
                </a:solidFill>
              </a:rPr>
              <a:t>поверить </a:t>
            </a:r>
            <a:r>
              <a:rPr lang="ru-RU" altLang="ru-RU" sz="5400" b="1" dirty="0">
                <a:solidFill>
                  <a:srgbClr val="002060"/>
                </a:solidFill>
              </a:rPr>
              <a:t>в </a:t>
            </a:r>
            <a:r>
              <a:rPr lang="ru-RU" altLang="ru-RU" sz="5400" b="1" dirty="0">
                <a:solidFill>
                  <a:srgbClr val="002060"/>
                </a:solidFill>
              </a:rPr>
              <a:t>себя.</a:t>
            </a:r>
            <a:endParaRPr lang="ru-RU" altLang="ru-RU" sz="5400" dirty="0">
              <a:solidFill>
                <a:srgbClr val="002060"/>
              </a:solidFill>
            </a:endParaRPr>
          </a:p>
        </p:txBody>
      </p:sp>
      <p:pic>
        <p:nvPicPr>
          <p:cNvPr id="6" name="Picture 2" descr="http://images.ua.prom.st/205478849_w200_h200_obuchenie_obucheni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23999" y="3820562"/>
            <a:ext cx="3726916" cy="3037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86267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24000" y="-11418"/>
            <a:ext cx="12191999" cy="6869418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36617" y="435428"/>
            <a:ext cx="9144000" cy="1054146"/>
          </a:xfrm>
        </p:spPr>
        <p:txBody>
          <a:bodyPr>
            <a:normAutofit fontScale="90000"/>
          </a:bodyPr>
          <a:lstStyle/>
          <a:p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Августовская конференция работников образования                            ЗАТО Северск «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Достижение стратегических целей развития образования: задачи, механизмы, направления изменений»</a:t>
            </a:r>
            <a:endParaRPr lang="ru-RU" sz="24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36617" y="1489575"/>
            <a:ext cx="8700638" cy="929167"/>
          </a:xfrm>
        </p:spPr>
        <p:txBody>
          <a:bodyPr>
            <a:normAutofit/>
          </a:bodyPr>
          <a:lstStyle/>
          <a:p>
            <a:r>
              <a:rPr lang="ru-RU" altLang="ru-RU" sz="5400" b="1" i="1" dirty="0">
                <a:solidFill>
                  <a:srgbClr val="002060"/>
                </a:solidFill>
              </a:rPr>
              <a:t>История наставничества</a:t>
            </a:r>
            <a:endParaRPr lang="ru-RU" altLang="ru-RU" sz="5400" dirty="0">
              <a:solidFill>
                <a:srgbClr val="00206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-1406305" y="2179797"/>
            <a:ext cx="6771992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ru-RU" sz="2800" dirty="0">
                <a:solidFill>
                  <a:srgbClr val="002060"/>
                </a:solidFill>
              </a:rPr>
              <a:t> В </a:t>
            </a:r>
            <a:r>
              <a:rPr lang="ru-RU" sz="2800" dirty="0">
                <a:solidFill>
                  <a:srgbClr val="002060"/>
                </a:solidFill>
              </a:rPr>
              <a:t>первобытном обществе </a:t>
            </a:r>
            <a:r>
              <a:rPr lang="ru-RU" sz="2800" dirty="0">
                <a:solidFill>
                  <a:srgbClr val="002060"/>
                </a:solidFill>
              </a:rPr>
              <a:t>существовал обряд </a:t>
            </a:r>
            <a:r>
              <a:rPr lang="ru-RU" sz="2800" dirty="0">
                <a:solidFill>
                  <a:srgbClr val="002060"/>
                </a:solidFill>
              </a:rPr>
              <a:t>- </a:t>
            </a:r>
            <a:r>
              <a:rPr lang="ru-RU" sz="2800" dirty="0" err="1">
                <a:solidFill>
                  <a:srgbClr val="002060"/>
                </a:solidFill>
              </a:rPr>
              <a:t>имянаречение</a:t>
            </a:r>
            <a:r>
              <a:rPr lang="ru-RU" sz="2800" dirty="0">
                <a:solidFill>
                  <a:srgbClr val="002060"/>
                </a:solidFill>
              </a:rPr>
              <a:t>. </a:t>
            </a:r>
          </a:p>
          <a:p>
            <a:r>
              <a:rPr lang="ru-RU" sz="2800" dirty="0">
                <a:solidFill>
                  <a:srgbClr val="002060"/>
                </a:solidFill>
              </a:rPr>
              <a:t>Для </a:t>
            </a:r>
            <a:r>
              <a:rPr lang="ru-RU" sz="2800" dirty="0">
                <a:solidFill>
                  <a:srgbClr val="002060"/>
                </a:solidFill>
              </a:rPr>
              <a:t>подготовки к </a:t>
            </a:r>
            <a:r>
              <a:rPr lang="ru-RU" sz="2800" dirty="0">
                <a:solidFill>
                  <a:srgbClr val="002060"/>
                </a:solidFill>
              </a:rPr>
              <a:t>нему выделялись </a:t>
            </a:r>
            <a:r>
              <a:rPr lang="ru-RU" sz="2800" dirty="0">
                <a:solidFill>
                  <a:srgbClr val="002060"/>
                </a:solidFill>
              </a:rPr>
              <a:t>специальные наставники, которые обучали молодых людей определенным ритуальным правилам и умениям</a:t>
            </a:r>
            <a:r>
              <a:rPr lang="ru-RU" sz="2800" dirty="0">
                <a:solidFill>
                  <a:srgbClr val="002060"/>
                </a:solidFill>
              </a:rPr>
              <a:t>.</a:t>
            </a:r>
          </a:p>
          <a:p>
            <a:endParaRPr lang="ru-RU" sz="2800" dirty="0">
              <a:solidFill>
                <a:srgbClr val="00206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sz="2800" dirty="0">
                <a:solidFill>
                  <a:srgbClr val="002060"/>
                </a:solidFill>
              </a:rPr>
              <a:t> С разделением труда </a:t>
            </a:r>
            <a:r>
              <a:rPr lang="ru-RU" sz="2800" dirty="0">
                <a:solidFill>
                  <a:srgbClr val="002060"/>
                </a:solidFill>
              </a:rPr>
              <a:t> </a:t>
            </a:r>
            <a:r>
              <a:rPr lang="ru-RU" sz="2800" dirty="0">
                <a:solidFill>
                  <a:srgbClr val="002060"/>
                </a:solidFill>
              </a:rPr>
              <a:t>наставничество существовало в форме профессионального обучения - подмастерья (мастер - ученик). </a:t>
            </a:r>
            <a:endParaRPr lang="ru-RU" sz="2800" dirty="0">
              <a:solidFill>
                <a:srgbClr val="002060"/>
              </a:solidFill>
            </a:endParaRPr>
          </a:p>
          <a:p>
            <a:endParaRPr lang="ru-RU" sz="2800" dirty="0">
              <a:solidFill>
                <a:srgbClr val="002060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16527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24000" y="-11418"/>
            <a:ext cx="12191999" cy="6869418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36617" y="435428"/>
            <a:ext cx="9144000" cy="1054146"/>
          </a:xfrm>
        </p:spPr>
        <p:txBody>
          <a:bodyPr>
            <a:normAutofit fontScale="90000"/>
          </a:bodyPr>
          <a:lstStyle/>
          <a:p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Августовская конференция работников образования                            ЗАТО Северск «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Достижение стратегических целей развития образования: задачи, механизмы, направления изменений»</a:t>
            </a:r>
            <a:endParaRPr lang="ru-RU" sz="24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36617" y="1489575"/>
            <a:ext cx="8700638" cy="929167"/>
          </a:xfrm>
        </p:spPr>
        <p:txBody>
          <a:bodyPr>
            <a:normAutofit/>
          </a:bodyPr>
          <a:lstStyle/>
          <a:p>
            <a:r>
              <a:rPr lang="ru-RU" altLang="ru-RU" sz="5400" b="1" i="1" dirty="0">
                <a:solidFill>
                  <a:srgbClr val="002060"/>
                </a:solidFill>
              </a:rPr>
              <a:t>История наставничества</a:t>
            </a:r>
            <a:endParaRPr lang="ru-RU" altLang="ru-RU" sz="5400" dirty="0">
              <a:solidFill>
                <a:srgbClr val="00206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-1406306" y="2340243"/>
            <a:ext cx="7106971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800" dirty="0">
              <a:solidFill>
                <a:srgbClr val="002060"/>
              </a:solidFill>
            </a:endParaRPr>
          </a:p>
          <a:p>
            <a:r>
              <a:rPr lang="ru-RU" sz="2800" b="1" dirty="0">
                <a:solidFill>
                  <a:srgbClr val="002060"/>
                </a:solidFill>
              </a:rPr>
              <a:t>Наставничество </a:t>
            </a:r>
            <a:r>
              <a:rPr lang="ru-RU" sz="2800" b="1" dirty="0">
                <a:solidFill>
                  <a:srgbClr val="002060"/>
                </a:solidFill>
              </a:rPr>
              <a:t>присуще всем формам обучения и системам образования</a:t>
            </a:r>
            <a:r>
              <a:rPr lang="ru-RU" sz="2800" dirty="0">
                <a:solidFill>
                  <a:srgbClr val="002060"/>
                </a:solidFill>
              </a:rPr>
              <a:t>. </a:t>
            </a:r>
            <a:endParaRPr lang="ru-RU" sz="2800" dirty="0">
              <a:solidFill>
                <a:srgbClr val="002060"/>
              </a:solidFill>
            </a:endParaRPr>
          </a:p>
          <a:p>
            <a:endParaRPr lang="ru-RU" sz="2800" dirty="0">
              <a:solidFill>
                <a:srgbClr val="00206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sz="2800" dirty="0">
                <a:solidFill>
                  <a:srgbClr val="002060"/>
                </a:solidFill>
              </a:rPr>
              <a:t> В советское время в </a:t>
            </a:r>
            <a:r>
              <a:rPr lang="ru-RU" sz="2800" dirty="0">
                <a:solidFill>
                  <a:srgbClr val="002060"/>
                </a:solidFill>
              </a:rPr>
              <a:t>обязанности наставника входило не только обучение молодого человека специальности, но его политическое и нравственное воспитание.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29791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24000" y="-11418"/>
            <a:ext cx="12191999" cy="6869418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36617" y="435428"/>
            <a:ext cx="9144000" cy="1054146"/>
          </a:xfrm>
        </p:spPr>
        <p:txBody>
          <a:bodyPr>
            <a:normAutofit fontScale="90000"/>
          </a:bodyPr>
          <a:lstStyle/>
          <a:p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Августовская конференция работников образования                            ЗАТО Северск «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Достижение стратегических целей развития образования: задачи, механизмы, направления изменений»</a:t>
            </a:r>
            <a:endParaRPr lang="ru-RU" sz="24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36617" y="1489575"/>
            <a:ext cx="8700638" cy="929167"/>
          </a:xfrm>
        </p:spPr>
        <p:txBody>
          <a:bodyPr>
            <a:normAutofit fontScale="92500"/>
          </a:bodyPr>
          <a:lstStyle/>
          <a:p>
            <a:r>
              <a:rPr lang="ru-RU" altLang="ru-RU" sz="5400" b="1" i="1" dirty="0">
                <a:solidFill>
                  <a:srgbClr val="002060"/>
                </a:solidFill>
              </a:rPr>
              <a:t>Программа наставничества</a:t>
            </a:r>
            <a:endParaRPr lang="ru-RU" altLang="ru-RU" sz="5400" dirty="0">
              <a:solidFill>
                <a:srgbClr val="00206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-1406306" y="2340242"/>
            <a:ext cx="7106971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solidFill>
                  <a:srgbClr val="002060"/>
                </a:solidFill>
              </a:rPr>
              <a:t>Цели:</a:t>
            </a:r>
          </a:p>
          <a:p>
            <a:r>
              <a:rPr lang="ru-RU" sz="2800" b="1" dirty="0">
                <a:solidFill>
                  <a:srgbClr val="002060"/>
                </a:solidFill>
              </a:rPr>
              <a:t>1. </a:t>
            </a:r>
            <a:r>
              <a:rPr lang="ru-RU" sz="2800" dirty="0">
                <a:solidFill>
                  <a:srgbClr val="002060"/>
                </a:solidFill>
              </a:rPr>
              <a:t>Улучшить качественные показатели в ОО.</a:t>
            </a:r>
            <a:endParaRPr lang="ru-RU" sz="2800" dirty="0">
              <a:solidFill>
                <a:srgbClr val="002060"/>
              </a:solidFill>
            </a:endParaRPr>
          </a:p>
          <a:p>
            <a:r>
              <a:rPr lang="ru-RU" sz="2800" b="1" dirty="0">
                <a:solidFill>
                  <a:srgbClr val="002060"/>
                </a:solidFill>
              </a:rPr>
              <a:t>2. </a:t>
            </a:r>
            <a:r>
              <a:rPr lang="ru-RU" sz="2800" dirty="0">
                <a:solidFill>
                  <a:srgbClr val="002060"/>
                </a:solidFill>
              </a:rPr>
              <a:t>Подготовить обучающихся к самостоятельной, осознанной и социально продуктивной жизни.</a:t>
            </a:r>
          </a:p>
          <a:p>
            <a:r>
              <a:rPr lang="ru-RU" sz="2800" b="1" dirty="0">
                <a:solidFill>
                  <a:srgbClr val="002060"/>
                </a:solidFill>
              </a:rPr>
              <a:t>3. </a:t>
            </a:r>
            <a:r>
              <a:rPr lang="ru-RU" sz="2800" dirty="0">
                <a:solidFill>
                  <a:srgbClr val="002060"/>
                </a:solidFill>
              </a:rPr>
              <a:t>Раскрыть личностный и творческий потенциал учеников.</a:t>
            </a:r>
          </a:p>
          <a:p>
            <a:r>
              <a:rPr lang="ru-RU" sz="2800" b="1" dirty="0">
                <a:solidFill>
                  <a:srgbClr val="002060"/>
                </a:solidFill>
              </a:rPr>
              <a:t>4. </a:t>
            </a:r>
            <a:r>
              <a:rPr lang="ru-RU" sz="2800" dirty="0">
                <a:solidFill>
                  <a:srgbClr val="002060"/>
                </a:solidFill>
              </a:rPr>
              <a:t>Сформировать сообщества вокруг ОО.</a:t>
            </a:r>
            <a:endParaRPr lang="ru-RU" sz="2800" dirty="0">
              <a:solidFill>
                <a:srgbClr val="002060"/>
              </a:solidFill>
            </a:endParaRPr>
          </a:p>
          <a:p>
            <a:endParaRPr lang="ru-RU" dirty="0">
              <a:solidFill>
                <a:srgbClr val="002060"/>
              </a:solidFill>
            </a:endParaRPr>
          </a:p>
          <a:p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4643" y="3176991"/>
            <a:ext cx="5795852" cy="2255089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567639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24000" y="-11418"/>
            <a:ext cx="12191999" cy="6869418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36617" y="435428"/>
            <a:ext cx="9144000" cy="1054146"/>
          </a:xfrm>
        </p:spPr>
        <p:txBody>
          <a:bodyPr>
            <a:normAutofit fontScale="90000"/>
          </a:bodyPr>
          <a:lstStyle/>
          <a:p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Августовская конференция работников образования                            ЗАТО Северск «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Достижение стратегических целей развития образования: задачи, механизмы, направления изменений»</a:t>
            </a:r>
            <a:endParaRPr lang="ru-RU" sz="24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36617" y="1489575"/>
            <a:ext cx="8700638" cy="929167"/>
          </a:xfrm>
        </p:spPr>
        <p:txBody>
          <a:bodyPr>
            <a:normAutofit fontScale="92500"/>
          </a:bodyPr>
          <a:lstStyle/>
          <a:p>
            <a:r>
              <a:rPr lang="ru-RU" altLang="ru-RU" sz="5400" b="1" i="1" dirty="0">
                <a:solidFill>
                  <a:srgbClr val="002060"/>
                </a:solidFill>
              </a:rPr>
              <a:t>Программа наставничества</a:t>
            </a:r>
            <a:endParaRPr lang="ru-RU" altLang="ru-RU" sz="5400" dirty="0">
              <a:solidFill>
                <a:srgbClr val="00206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-1406306" y="2340243"/>
            <a:ext cx="5920967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>
              <a:solidFill>
                <a:srgbClr val="002060"/>
              </a:solidFill>
            </a:endParaRPr>
          </a:p>
          <a:p>
            <a:r>
              <a:rPr lang="ru-RU" sz="2400" dirty="0">
                <a:solidFill>
                  <a:srgbClr val="002060"/>
                </a:solidFill>
              </a:rPr>
              <a:t>Один </a:t>
            </a:r>
            <a:r>
              <a:rPr lang="ru-RU" sz="2400" dirty="0">
                <a:solidFill>
                  <a:srgbClr val="002060"/>
                </a:solidFill>
              </a:rPr>
              <a:t>из вариантов – участие в чем-то реально глобальном и </a:t>
            </a:r>
            <a:r>
              <a:rPr lang="ru-RU" sz="2400" dirty="0">
                <a:solidFill>
                  <a:srgbClr val="002060"/>
                </a:solidFill>
              </a:rPr>
              <a:t>полезном, получение </a:t>
            </a:r>
            <a:r>
              <a:rPr lang="ru-RU" sz="2400" dirty="0">
                <a:solidFill>
                  <a:srgbClr val="002060"/>
                </a:solidFill>
              </a:rPr>
              <a:t>признания на разных площадках, даже тиражирование собственной успешной практики с этим конкретным школьником и студентом. Личный бренд и признание!</a:t>
            </a:r>
          </a:p>
          <a:p>
            <a:endParaRPr lang="ru-RU" sz="2400" dirty="0">
              <a:solidFill>
                <a:srgbClr val="C00000"/>
              </a:solidFill>
            </a:endParaRPr>
          </a:p>
          <a:p>
            <a:r>
              <a:rPr lang="ru-RU" sz="2400" dirty="0">
                <a:solidFill>
                  <a:srgbClr val="C00000"/>
                </a:solidFill>
              </a:rPr>
              <a:t>Необходимо перевести </a:t>
            </a:r>
            <a:r>
              <a:rPr lang="ru-RU" sz="2400" dirty="0">
                <a:solidFill>
                  <a:srgbClr val="C00000"/>
                </a:solidFill>
              </a:rPr>
              <a:t>“надо” в раздел “хочу”, как со стороны наставляемого, так и со стороны наставника</a:t>
            </a:r>
          </a:p>
          <a:p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4643" y="3176991"/>
            <a:ext cx="5795852" cy="2255089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881151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90</TotalTime>
  <Words>377</Words>
  <Application>Microsoft Office PowerPoint</Application>
  <PresentationFormat>Экран (4:3)</PresentationFormat>
  <Paragraphs>74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0" baseType="lpstr">
      <vt:lpstr>Arial</vt:lpstr>
      <vt:lpstr>Calibri</vt:lpstr>
      <vt:lpstr>Calibri Light</vt:lpstr>
      <vt:lpstr>Sylfaen</vt:lpstr>
      <vt:lpstr>Times New Roman</vt:lpstr>
      <vt:lpstr>Тема Office</vt:lpstr>
      <vt:lpstr>Августовская конференция работников образования</vt:lpstr>
      <vt:lpstr>    Августовская конференция работников образования                            ЗАТО Северск «Достижение стратегических целей развития образования: задачи, механизмы, направления изменений»</vt:lpstr>
      <vt:lpstr>    Августовская конференция работников образования                            ЗАТО Северск «Достижение стратегических целей развития образования: задачи, механизмы, направления изменений»</vt:lpstr>
      <vt:lpstr>    Августовская конференция работников образования                            ЗАТО Северск «Достижение стратегических целей развития образования: задачи, механизмы, направления изменений»</vt:lpstr>
      <vt:lpstr>    Августовская конференция работников образования                            ЗАТО Северск «Достижение стратегических целей развития образования: задачи, механизмы, направления изменений»</vt:lpstr>
      <vt:lpstr>    Августовская конференция работников образования                            ЗАТО Северск «Достижение стратегических целей развития образования: задачи, механизмы, направления изменений»</vt:lpstr>
      <vt:lpstr>    Августовская конференция работников образования                            ЗАТО Северск «Достижение стратегических целей развития образования: задачи, механизмы, направления изменений»</vt:lpstr>
      <vt:lpstr>    Августовская конференция работников образования                            ЗАТО Северск «Достижение стратегических целей развития образования: задачи, механизмы, направления изменений»</vt:lpstr>
      <vt:lpstr>    Августовская конференция работников образования                            ЗАТО Северск «Достижение стратегических целей развития образования: задачи, механизмы, направления изменений»</vt:lpstr>
      <vt:lpstr>    Августовская конференция работников образования                            ЗАТО Северск «Достижение стратегических целей развития образования: задачи, механизмы, направления изменений»</vt:lpstr>
      <vt:lpstr>    Августовская конференция работников образования                            ЗАТО Северск «Достижение стратегических целей развития образования: задачи, механизмы, направления изменений»</vt:lpstr>
      <vt:lpstr>    Августовская конференция работников образования                            ЗАТО Северск «Достижение стратегических целей развития образования: задачи, механизмы, направления изменений»</vt:lpstr>
      <vt:lpstr>    Августовская конференция работников образования                            ЗАТО Северск «Достижение стратегических целей развития образования: задачи, механизмы, направления изменений»</vt:lpstr>
      <vt:lpstr>    Августовская конференция работников образования                            ЗАТО Северск «Достижение стратегических целей развития образования: задачи, механизмы, направления изменений»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Августовская конференция работников образования</dc:title>
  <dc:creator>Лариса</dc:creator>
  <cp:lastModifiedBy>Пользователь Windows</cp:lastModifiedBy>
  <cp:revision>15</cp:revision>
  <dcterms:created xsi:type="dcterms:W3CDTF">2020-08-21T08:30:37Z</dcterms:created>
  <dcterms:modified xsi:type="dcterms:W3CDTF">2020-08-26T06:41:47Z</dcterms:modified>
</cp:coreProperties>
</file>